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ource Han Sans KR Bold" charset="1" panose="020B0800000000000000"/>
      <p:regular r:id="rId18"/>
    </p:embeddedFont>
    <p:embeddedFont>
      <p:font typeface="Raleway" charset="1" panose="00000000000000000000"/>
      <p:regular r:id="rId19"/>
    </p:embeddedFont>
    <p:embeddedFont>
      <p:font typeface="Source Han Sans KR" charset="1" panose="020B0400000000000000"/>
      <p:regular r:id="rId20"/>
    </p:embeddedFont>
    <p:embeddedFont>
      <p:font typeface="Raleway Bold" charset="1" panose="00000000000000000000"/>
      <p:regular r:id="rId21"/>
    </p:embeddedFont>
    <p:embeddedFont>
      <p:font typeface="Futura Bold" charset="1" panose="020B0702020204020203"/>
      <p:regular r:id="rId22"/>
    </p:embeddedFont>
    <p:embeddedFont>
      <p:font typeface="TDTD순고딕" charset="1" panose="02000603000000000000"/>
      <p:regular r:id="rId23"/>
    </p:embeddedFont>
    <p:embeddedFont>
      <p:font typeface="TDTD순고딕 Bold" charset="1" panose="02000803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13638" y="4503386"/>
            <a:ext cx="4460723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b="true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 정의서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94772" y="3803743"/>
            <a:ext cx="409845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254244"/>
            <a:ext cx="125253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2025.04.05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709025"/>
            <a:ext cx="373347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202002514 안상준</a:t>
            </a:r>
          </a:p>
        </p:txBody>
      </p:sp>
      <p:sp>
        <p:nvSpPr>
          <p:cNvPr name="AutoShape 6" id="6"/>
          <p:cNvSpPr/>
          <p:nvPr/>
        </p:nvSpPr>
        <p:spPr>
          <a:xfrm>
            <a:off x="4933352" y="8897938"/>
            <a:ext cx="1335464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700" y="9088438"/>
            <a:ext cx="371323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인공지능학과    202202487 박혜연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9467850"/>
            <a:ext cx="373347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202202602 손예진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971695" y="0"/>
            <a:ext cx="0" cy="102870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766304" y="3293790"/>
            <a:ext cx="1849710" cy="184971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01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766304" y="5143500"/>
            <a:ext cx="1849710" cy="184971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02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336180" y="3577612"/>
            <a:ext cx="10719661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데이터셋을 직접 구축하고 LLM 학습에 사용</a:t>
            </a:r>
          </a:p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LLM의 신뢰성 및 데이터의 사용 가능성 입증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36180" y="5497808"/>
            <a:ext cx="10719661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LLM 의 바이너리 코드에 특화되어 있지 않아 낮았던 정확성에 대하여 바이너리 코드로 fine-tuning 하여 더 높은 정확도 획득 및 시간 비용 감소</a:t>
            </a:r>
          </a:p>
        </p:txBody>
      </p:sp>
      <p:sp>
        <p:nvSpPr>
          <p:cNvPr name="AutoShape 11" id="11"/>
          <p:cNvSpPr/>
          <p:nvPr/>
        </p:nvSpPr>
        <p:spPr>
          <a:xfrm>
            <a:off x="1948677" y="5138737"/>
            <a:ext cx="1602301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948677" y="6988448"/>
            <a:ext cx="1602301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860320" y="1347066"/>
            <a:ext cx="4475860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923832" y="765070"/>
            <a:ext cx="441234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기대 효과 및 향후 확장 가능성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971695" y="0"/>
            <a:ext cx="0" cy="1028700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766304" y="3151891"/>
            <a:ext cx="1849710" cy="184971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학습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051242" y="5348267"/>
            <a:ext cx="10719661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난독화를 적용하고 LLM에 입력하여 코드의 구조를 식별하는지 확인하는 </a:t>
            </a:r>
          </a:p>
          <a:p>
            <a:pPr algn="r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실험을 진행, GitHub API를 사용한 데이터셋 확보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66304" y="6851312"/>
            <a:ext cx="1849710" cy="184971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적용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948677" y="4996839"/>
            <a:ext cx="1602301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948677" y="6846549"/>
            <a:ext cx="1602301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860320" y="1347066"/>
            <a:ext cx="4386996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923832" y="765070"/>
            <a:ext cx="432348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연구 개발의 추진전략 및 방법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36180" y="3498556"/>
            <a:ext cx="10719661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바이너리 코드에서의 switch, if-else, while 구조의 패턴을 확인</a:t>
            </a:r>
          </a:p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난독화, 컴파일러, 프로그램 사용법 등 프로젝트에 필요한 기본 지식을 학습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491069" y="5001602"/>
            <a:ext cx="1849710" cy="184971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분석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336180" y="7210382"/>
            <a:ext cx="10719661" cy="103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확보한 데이터셋에 대한 처리 및 데이터셋 전처리 후에 LLM에 직접 학습을 진행하여 실험해보고 성능을 개선해 나갈 예정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3605296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354178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참고문헌 (Reference)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063430"/>
            <a:ext cx="16230600" cy="453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b="true" sz="2799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MOHSENI, SEYEDREZA, ET AL. "CAN LLMS OBFUSCATE CODE? A SYSTEMATIC ANALYSIS OF LARGE LANGUAGE MODELS INTO ASSEMBLY CODE OBFUSCATION."ARXIV PREPRINT ARXIV:2412.16135(2024).</a:t>
            </a:r>
          </a:p>
          <a:p>
            <a:pPr algn="ctr">
              <a:lnSpc>
                <a:spcPts val="3527"/>
              </a:lnSpc>
              <a:spcBef>
                <a:spcPct val="0"/>
              </a:spcBef>
            </a:pPr>
          </a:p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b="true" sz="2799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LI, XUEZIXIANG, YU QU, AND HENG YIN. "PALMTREE: LEARNING AN ASSEMBLY LANGUAGE MODEL FOR INSTRUCTION EMBEDDING."PROCEEDINGS OF THE 2021 ACM SIGSAC CONFERENCE ON COMPUTER AND COMMUNICATIONS SECURITY. 2021.</a:t>
            </a:r>
          </a:p>
          <a:p>
            <a:pPr algn="ctr">
              <a:lnSpc>
                <a:spcPts val="3527"/>
              </a:lnSpc>
              <a:spcBef>
                <a:spcPct val="0"/>
              </a:spcBef>
            </a:pPr>
          </a:p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b="true" sz="2799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박성우, 박용수 "VMPROTECT의 역공학 방해 기능 분석 및 PIN을 이용한 우회 방안" 정보처리학회논문지. 컴퓨터 및 통신시스템 10.11 PP.297-304 (2021) : 297.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491596" y="3054016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8491596" y="3885115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491596" y="4785996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8491596" y="5617095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8491596" y="6465640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8491596" y="7279294"/>
            <a:ext cx="232187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647963" y="4627050"/>
            <a:ext cx="2938136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b="true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65893" y="2501265"/>
            <a:ext cx="5571424" cy="498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 개발의 필요성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 개발의 목표 및 내용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이해당사자 인터뷰 / 설문 인사이트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기대 효과 및 향후 확장 가능성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 개발의 추진전략 및 방법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참고문헌 (Reference)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18962" y="2501265"/>
            <a:ext cx="520694" cy="498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304083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79220" y="2791625"/>
            <a:ext cx="3230515" cy="698372"/>
            <a:chOff x="0" y="0"/>
            <a:chExt cx="850835" cy="183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50835" cy="183933"/>
            </a:xfrm>
            <a:custGeom>
              <a:avLst/>
              <a:gdLst/>
              <a:ahLst/>
              <a:cxnLst/>
              <a:rect r="r" b="b" t="t" l="l"/>
              <a:pathLst>
                <a:path h="183933" w="850835">
                  <a:moveTo>
                    <a:pt x="91967" y="0"/>
                  </a:moveTo>
                  <a:lnTo>
                    <a:pt x="758869" y="0"/>
                  </a:lnTo>
                  <a:cubicBezTo>
                    <a:pt x="783260" y="0"/>
                    <a:pt x="806652" y="9689"/>
                    <a:pt x="823899" y="26936"/>
                  </a:cubicBezTo>
                  <a:cubicBezTo>
                    <a:pt x="841146" y="44184"/>
                    <a:pt x="850835" y="67576"/>
                    <a:pt x="850835" y="91967"/>
                  </a:cubicBezTo>
                  <a:lnTo>
                    <a:pt x="850835" y="91967"/>
                  </a:lnTo>
                  <a:cubicBezTo>
                    <a:pt x="850835" y="116358"/>
                    <a:pt x="841146" y="139750"/>
                    <a:pt x="823899" y="156997"/>
                  </a:cubicBezTo>
                  <a:cubicBezTo>
                    <a:pt x="806652" y="174244"/>
                    <a:pt x="783260" y="183933"/>
                    <a:pt x="758869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50835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79220" y="6074710"/>
            <a:ext cx="3801024" cy="698372"/>
            <a:chOff x="0" y="0"/>
            <a:chExt cx="1001093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01093" cy="183933"/>
            </a:xfrm>
            <a:custGeom>
              <a:avLst/>
              <a:gdLst/>
              <a:ahLst/>
              <a:cxnLst/>
              <a:rect r="r" b="b" t="t" l="l"/>
              <a:pathLst>
                <a:path h="183933" w="1001093">
                  <a:moveTo>
                    <a:pt x="91967" y="0"/>
                  </a:moveTo>
                  <a:lnTo>
                    <a:pt x="909126" y="0"/>
                  </a:lnTo>
                  <a:cubicBezTo>
                    <a:pt x="933517" y="0"/>
                    <a:pt x="956909" y="9689"/>
                    <a:pt x="974156" y="26936"/>
                  </a:cubicBezTo>
                  <a:cubicBezTo>
                    <a:pt x="991404" y="44184"/>
                    <a:pt x="1001093" y="67576"/>
                    <a:pt x="1001093" y="91967"/>
                  </a:cubicBezTo>
                  <a:lnTo>
                    <a:pt x="1001093" y="91967"/>
                  </a:lnTo>
                  <a:cubicBezTo>
                    <a:pt x="1001093" y="116358"/>
                    <a:pt x="991404" y="139750"/>
                    <a:pt x="974156" y="156997"/>
                  </a:cubicBezTo>
                  <a:cubicBezTo>
                    <a:pt x="956909" y="174244"/>
                    <a:pt x="933517" y="183933"/>
                    <a:pt x="90912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001093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873429" y="2791625"/>
            <a:ext cx="5035351" cy="5556249"/>
          </a:xfrm>
          <a:custGeom>
            <a:avLst/>
            <a:gdLst/>
            <a:ahLst/>
            <a:cxnLst/>
            <a:rect r="r" b="b" t="t" l="l"/>
            <a:pathLst>
              <a:path h="5556249" w="5035351">
                <a:moveTo>
                  <a:pt x="0" y="0"/>
                </a:moveTo>
                <a:lnTo>
                  <a:pt x="5035351" y="0"/>
                </a:lnTo>
                <a:lnTo>
                  <a:pt x="5035351" y="5556250"/>
                </a:lnTo>
                <a:lnTo>
                  <a:pt x="0" y="5556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23832" y="765070"/>
            <a:ext cx="29773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연구 개발의 필요성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9220" y="3708430"/>
            <a:ext cx="14547398" cy="135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특정한 난독화 도구나 기법에 최적화 되어있는 기존 역난독화 도구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LLM을 역난독화에 사용하지 않은 이유 : 신뢰성 문제 및 데이터셋 문제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9220" y="6991515"/>
            <a:ext cx="14547398" cy="135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데이터셋을 직접 구축하고 이를 LLM 학습에 사용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데이터셋 확보 → 플랫폼에 독립적으로 사용 가능한 도구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7813" y="2905861"/>
            <a:ext cx="249333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 연구의 한계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31986" y="6188946"/>
            <a:ext cx="28954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연구 개발의 개선 방향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3802832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83902" y="3255445"/>
            <a:ext cx="16920196" cy="6002855"/>
            <a:chOff x="0" y="0"/>
            <a:chExt cx="4456348" cy="15809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6348" cy="1580999"/>
            </a:xfrm>
            <a:custGeom>
              <a:avLst/>
              <a:gdLst/>
              <a:ahLst/>
              <a:cxnLst/>
              <a:rect r="r" b="b" t="t" l="l"/>
              <a:pathLst>
                <a:path h="1580999" w="4456348">
                  <a:moveTo>
                    <a:pt x="0" y="0"/>
                  </a:moveTo>
                  <a:lnTo>
                    <a:pt x="4456348" y="0"/>
                  </a:lnTo>
                  <a:lnTo>
                    <a:pt x="4456348" y="1580999"/>
                  </a:lnTo>
                  <a:lnTo>
                    <a:pt x="0" y="15809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56348" cy="1619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31561" y="6019717"/>
            <a:ext cx="3628731" cy="2455325"/>
            <a:chOff x="0" y="0"/>
            <a:chExt cx="4838307" cy="327376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543377" y="0"/>
              <a:ext cx="3751553" cy="931162"/>
              <a:chOff x="0" y="0"/>
              <a:chExt cx="741047" cy="18393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41047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741047">
                    <a:moveTo>
                      <a:pt x="91967" y="0"/>
                    </a:moveTo>
                    <a:lnTo>
                      <a:pt x="649081" y="0"/>
                    </a:lnTo>
                    <a:cubicBezTo>
                      <a:pt x="673472" y="0"/>
                      <a:pt x="696864" y="9689"/>
                      <a:pt x="714111" y="26936"/>
                    </a:cubicBezTo>
                    <a:cubicBezTo>
                      <a:pt x="731358" y="44184"/>
                      <a:pt x="741047" y="67576"/>
                      <a:pt x="741047" y="91967"/>
                    </a:cubicBezTo>
                    <a:lnTo>
                      <a:pt x="741047" y="91967"/>
                    </a:lnTo>
                    <a:cubicBezTo>
                      <a:pt x="741047" y="116358"/>
                      <a:pt x="731358" y="139750"/>
                      <a:pt x="714111" y="156997"/>
                    </a:cubicBezTo>
                    <a:cubicBezTo>
                      <a:pt x="696864" y="174244"/>
                      <a:pt x="673472" y="183933"/>
                      <a:pt x="649081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741047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132336" y="168190"/>
              <a:ext cx="257363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난독화 기법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538311"/>
              <a:ext cx="4838307" cy="1735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flattening,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opaque predicate, control flow, renaming 등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973354" y="6019717"/>
            <a:ext cx="3628731" cy="2455325"/>
            <a:chOff x="0" y="0"/>
            <a:chExt cx="4838307" cy="327376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224268" y="0"/>
              <a:ext cx="4389772" cy="931162"/>
              <a:chOff x="0" y="0"/>
              <a:chExt cx="867115" cy="18393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67115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867115">
                    <a:moveTo>
                      <a:pt x="91967" y="0"/>
                    </a:moveTo>
                    <a:lnTo>
                      <a:pt x="775149" y="0"/>
                    </a:lnTo>
                    <a:cubicBezTo>
                      <a:pt x="799540" y="0"/>
                      <a:pt x="822932" y="9689"/>
                      <a:pt x="840179" y="26936"/>
                    </a:cubicBezTo>
                    <a:cubicBezTo>
                      <a:pt x="857426" y="44184"/>
                      <a:pt x="867115" y="67576"/>
                      <a:pt x="867115" y="91967"/>
                    </a:cubicBezTo>
                    <a:lnTo>
                      <a:pt x="867115" y="91967"/>
                    </a:lnTo>
                    <a:cubicBezTo>
                      <a:pt x="867115" y="116358"/>
                      <a:pt x="857426" y="139750"/>
                      <a:pt x="840179" y="156997"/>
                    </a:cubicBezTo>
                    <a:cubicBezTo>
                      <a:pt x="822932" y="174244"/>
                      <a:pt x="799540" y="183933"/>
                      <a:pt x="775149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867115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878336" y="168190"/>
              <a:ext cx="308163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LLM Training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538311"/>
              <a:ext cx="4838307" cy="1735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fine-tuning을 하거나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few-shot을 사용해 prompting을 하는 방식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918008" y="6019717"/>
            <a:ext cx="4440777" cy="2455325"/>
            <a:chOff x="0" y="0"/>
            <a:chExt cx="5921036" cy="3273766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541364" y="0"/>
              <a:ext cx="4838307" cy="931162"/>
              <a:chOff x="0" y="0"/>
              <a:chExt cx="955715" cy="183933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955715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955715">
                    <a:moveTo>
                      <a:pt x="91967" y="0"/>
                    </a:moveTo>
                    <a:lnTo>
                      <a:pt x="863748" y="0"/>
                    </a:lnTo>
                    <a:cubicBezTo>
                      <a:pt x="888139" y="0"/>
                      <a:pt x="911531" y="9689"/>
                      <a:pt x="928779" y="26936"/>
                    </a:cubicBezTo>
                    <a:cubicBezTo>
                      <a:pt x="946026" y="44184"/>
                      <a:pt x="955715" y="67576"/>
                      <a:pt x="955715" y="91967"/>
                    </a:cubicBezTo>
                    <a:lnTo>
                      <a:pt x="955715" y="91967"/>
                    </a:lnTo>
                    <a:cubicBezTo>
                      <a:pt x="955715" y="116358"/>
                      <a:pt x="946026" y="139750"/>
                      <a:pt x="928779" y="156997"/>
                    </a:cubicBezTo>
                    <a:cubicBezTo>
                      <a:pt x="911531" y="174244"/>
                      <a:pt x="888139" y="183933"/>
                      <a:pt x="86374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955715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1346822" y="168190"/>
              <a:ext cx="322739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Preproccessing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1538311"/>
              <a:ext cx="5921036" cy="1735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최대한의 성능을 얻기 위해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데이터셋에 feature selection과 max length 조절이 필요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674708" y="6019717"/>
            <a:ext cx="3628731" cy="2455325"/>
            <a:chOff x="0" y="0"/>
            <a:chExt cx="4838307" cy="327376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486968" y="0"/>
              <a:ext cx="3864372" cy="931162"/>
              <a:chOff x="0" y="0"/>
              <a:chExt cx="763333" cy="183933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763333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763333">
                    <a:moveTo>
                      <a:pt x="91967" y="0"/>
                    </a:moveTo>
                    <a:lnTo>
                      <a:pt x="671366" y="0"/>
                    </a:lnTo>
                    <a:cubicBezTo>
                      <a:pt x="695757" y="0"/>
                      <a:pt x="719149" y="9689"/>
                      <a:pt x="736396" y="26936"/>
                    </a:cubicBezTo>
                    <a:cubicBezTo>
                      <a:pt x="753643" y="44184"/>
                      <a:pt x="763333" y="67576"/>
                      <a:pt x="763333" y="91967"/>
                    </a:cubicBezTo>
                    <a:lnTo>
                      <a:pt x="763333" y="91967"/>
                    </a:lnTo>
                    <a:cubicBezTo>
                      <a:pt x="763333" y="116358"/>
                      <a:pt x="753643" y="139750"/>
                      <a:pt x="736396" y="156997"/>
                    </a:cubicBezTo>
                    <a:cubicBezTo>
                      <a:pt x="719149" y="174244"/>
                      <a:pt x="695757" y="183933"/>
                      <a:pt x="67136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763333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368113" y="168190"/>
              <a:ext cx="210208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Vectorize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1538311"/>
              <a:ext cx="4838307" cy="1735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기존 자연어 처리 방식이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아닌 바이너리 코드에 맞는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벡터화 방식을 사용</a:t>
              </a: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028700" y="3826945"/>
            <a:ext cx="3634452" cy="1907637"/>
          </a:xfrm>
          <a:custGeom>
            <a:avLst/>
            <a:gdLst/>
            <a:ahLst/>
            <a:cxnLst/>
            <a:rect r="r" b="b" t="t" l="l"/>
            <a:pathLst>
              <a:path h="1907637" w="3634452">
                <a:moveTo>
                  <a:pt x="0" y="0"/>
                </a:moveTo>
                <a:lnTo>
                  <a:pt x="3634452" y="0"/>
                </a:lnTo>
                <a:lnTo>
                  <a:pt x="3634452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62" t="0" r="-28443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5253712" y="3826945"/>
            <a:ext cx="3068014" cy="1907637"/>
          </a:xfrm>
          <a:custGeom>
            <a:avLst/>
            <a:gdLst/>
            <a:ahLst/>
            <a:cxnLst/>
            <a:rect r="r" b="b" t="t" l="l"/>
            <a:pathLst>
              <a:path h="1907637" w="3068014">
                <a:moveTo>
                  <a:pt x="0" y="0"/>
                </a:moveTo>
                <a:lnTo>
                  <a:pt x="3068014" y="0"/>
                </a:lnTo>
                <a:lnTo>
                  <a:pt x="3068014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624820" y="3826945"/>
            <a:ext cx="7006580" cy="1907637"/>
          </a:xfrm>
          <a:custGeom>
            <a:avLst/>
            <a:gdLst/>
            <a:ahLst/>
            <a:cxnLst/>
            <a:rect r="r" b="b" t="t" l="l"/>
            <a:pathLst>
              <a:path h="1907637" w="7006580">
                <a:moveTo>
                  <a:pt x="0" y="0"/>
                </a:moveTo>
                <a:lnTo>
                  <a:pt x="7006579" y="0"/>
                </a:lnTo>
                <a:lnTo>
                  <a:pt x="7006579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373" r="0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923832" y="765070"/>
            <a:ext cx="37393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연구 개발의 목표 및 내용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27124" y="1975920"/>
            <a:ext cx="1258176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LLM을 활용하여 가상화 난독화 된 코드를 역난독화 하는 것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50314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108117"/>
            <a:ext cx="1849710" cy="184971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726215" y="7109685"/>
            <a:ext cx="1849710" cy="184971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447964" y="4870376"/>
            <a:ext cx="9421561" cy="90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방식들은 특정 난독화 도구에 맞춰진 경우가 많아 약간의 변형이 있다면,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범용성이 낮다는 문제점이 있다.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47964" y="7303973"/>
            <a:ext cx="9421561" cy="1365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일반적으로 난독화 된 데이터를 바로 사용할 수 없어 전처리 및 단순화 작업을 직접 수행해야한다는 문제점이 있다.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또한, 이 작업이 올바르게 수행되었는지 확인하는 것도 어렵다.</a:t>
            </a:r>
          </a:p>
        </p:txBody>
      </p:sp>
      <p:sp>
        <p:nvSpPr>
          <p:cNvPr name="AutoShape 12" id="12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3439568" y="2698644"/>
            <a:ext cx="13429957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spc="-140" b="true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기존 역난독화 방식에 대한 불편한 점이 있습니까?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4726215" y="4513211"/>
            <a:ext cx="1849710" cy="184971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50314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name="AutoShape 4" id="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2108117"/>
            <a:ext cx="1849710" cy="184971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26215" y="7109685"/>
            <a:ext cx="1849710" cy="184971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447964" y="4870376"/>
            <a:ext cx="9421561" cy="90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방식보다 더 포괄적인 역난독화 가능하지만,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수학이나 알고리즘으로 검증하지 못해 성능에 대한 신뢰도가 낮을 수 있다.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47964" y="7303973"/>
            <a:ext cx="9421561" cy="1365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방식보다 더 포괄적인 역난독화 가능하지만,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수학이나 알고리즘으로 검증하지 못해 성능에 대한 신뢰도가 낮을 수 있다.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LLM의 입력에는 제약이 존재하고, *Hallucination 현상을 우려한다</a:t>
            </a:r>
          </a:p>
        </p:txBody>
      </p:sp>
      <p:sp>
        <p:nvSpPr>
          <p:cNvPr name="AutoShape 13" id="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3439568" y="2398607"/>
            <a:ext cx="13429957" cy="1173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spc="-140" b="true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LLM을 사용하여 역난독화하는 방식에 대해 어떻게 생각하십니까?</a:t>
            </a:r>
          </a:p>
          <a:p>
            <a:pPr algn="l">
              <a:lnSpc>
                <a:spcPts val="4799"/>
              </a:lnSpc>
            </a:pPr>
            <a:r>
              <a:rPr lang="en-US" sz="3199" spc="-140" b="true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어떤 효과나 부작용을 예상하십니까?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4726215" y="4513211"/>
            <a:ext cx="1849710" cy="184971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447964" y="8930820"/>
            <a:ext cx="9811336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*Hallucination 현상 (환각 현상) : </a:t>
            </a:r>
            <a:r>
              <a:rPr lang="en-US" sz="19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인공지능 모델이 실제 데이터나 학습한 정보와 </a:t>
            </a:r>
          </a:p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일치하지 않는 잘못된 결과를 생성하는 현상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50314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name="AutoShape 4" id="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2108117"/>
            <a:ext cx="1849710" cy="184971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26215" y="7109685"/>
            <a:ext cx="1849710" cy="184971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447964" y="5098976"/>
            <a:ext cx="9421561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50% 이상만 되어도 참고용으로 사용할 의향有이 있다.有有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47964" y="7532573"/>
            <a:ext cx="9811336" cy="908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평가 기준에 따라 다르겠지만, 분석가들이 잘못된 정보에 시간을 낭비하지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않도록 FP(False Positive)와 FN(False Negative) 값이 낮아지게 해야할 것이다.</a:t>
            </a:r>
          </a:p>
        </p:txBody>
      </p:sp>
      <p:sp>
        <p:nvSpPr>
          <p:cNvPr name="AutoShape 13" id="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3439568" y="2698644"/>
            <a:ext cx="13429957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spc="-140" b="true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어느 정도의 정확도가 보장되어야 사용할 의향이 있으십니까?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4726215" y="4513211"/>
            <a:ext cx="1849710" cy="184971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50314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name="AutoShape 4" id="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028700" y="2108117"/>
            <a:ext cx="1849710" cy="184971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Q4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26215" y="7109685"/>
            <a:ext cx="1849710" cy="184971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447964" y="5098976"/>
            <a:ext cx="9421561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특정 구조의 유무보다는 어느 부분에 나타나는지 시각화 해주는 도구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47964" y="7761173"/>
            <a:ext cx="9421561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코드의 크기가 커져도 쉽게 사용할 수 있으면 유용할 것 같다.</a:t>
            </a:r>
          </a:p>
        </p:txBody>
      </p:sp>
      <p:sp>
        <p:nvSpPr>
          <p:cNvPr name="AutoShape 13" id="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3439568" y="2698644"/>
            <a:ext cx="13429957" cy="5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spc="-140" b="true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추가적으로 제안하고 싶으신 방안이 있으십니까?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4726215" y="4513211"/>
            <a:ext cx="1849710" cy="184971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039"/>
                </a:lnSpc>
              </a:pPr>
              <a:r>
                <a:rPr lang="en-US" b="true" sz="3999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6285" y="2254255"/>
            <a:ext cx="5357228" cy="7004045"/>
            <a:chOff x="0" y="0"/>
            <a:chExt cx="829975" cy="1085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29975" cy="1085110"/>
            </a:xfrm>
            <a:custGeom>
              <a:avLst/>
              <a:gdLst/>
              <a:ahLst/>
              <a:cxnLst/>
              <a:rect r="r" b="b" t="t" l="l"/>
              <a:pathLst>
                <a:path h="1085110" w="829975">
                  <a:moveTo>
                    <a:pt x="0" y="0"/>
                  </a:moveTo>
                  <a:lnTo>
                    <a:pt x="829975" y="0"/>
                  </a:lnTo>
                  <a:lnTo>
                    <a:pt x="829975" y="1085110"/>
                  </a:lnTo>
                  <a:lnTo>
                    <a:pt x="0" y="1085110"/>
                  </a:lnTo>
                  <a:close/>
                </a:path>
              </a:pathLst>
            </a:custGeom>
            <a:blipFill>
              <a:blip r:embed="rId2"/>
              <a:stretch>
                <a:fillRect l="-23851" t="-2235" r="-7676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884456" y="3114888"/>
            <a:ext cx="8627656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00"/>
              </a:lnSpc>
              <a:spcBef>
                <a:spcPct val="0"/>
              </a:spcBef>
            </a:pPr>
            <a:r>
              <a:rPr lang="en-US" b="true" sz="36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인터뷰 INSIGHT</a:t>
            </a:r>
          </a:p>
        </p:txBody>
      </p:sp>
      <p:sp>
        <p:nvSpPr>
          <p:cNvPr name="AutoShape 5" id="5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923832" y="765070"/>
            <a:ext cx="50314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542557" y="4402833"/>
            <a:ext cx="9311454" cy="698372"/>
            <a:chOff x="0" y="0"/>
            <a:chExt cx="12415272" cy="931162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2415272" cy="931162"/>
              <a:chOff x="0" y="0"/>
              <a:chExt cx="2452399" cy="18393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452399" cy="183933"/>
              </a:xfrm>
              <a:custGeom>
                <a:avLst/>
                <a:gdLst/>
                <a:ahLst/>
                <a:cxnLst/>
                <a:rect r="r" b="b" t="t" l="l"/>
                <a:pathLst>
                  <a:path h="183933" w="2452399">
                    <a:moveTo>
                      <a:pt x="83144" y="0"/>
                    </a:moveTo>
                    <a:lnTo>
                      <a:pt x="2369255" y="0"/>
                    </a:lnTo>
                    <a:cubicBezTo>
                      <a:pt x="2415174" y="0"/>
                      <a:pt x="2452399" y="37225"/>
                      <a:pt x="2452399" y="83144"/>
                    </a:cubicBezTo>
                    <a:lnTo>
                      <a:pt x="2452399" y="100789"/>
                    </a:lnTo>
                    <a:cubicBezTo>
                      <a:pt x="2452399" y="122840"/>
                      <a:pt x="2443640" y="143988"/>
                      <a:pt x="2428047" y="159581"/>
                    </a:cubicBezTo>
                    <a:cubicBezTo>
                      <a:pt x="2412454" y="175174"/>
                      <a:pt x="2391307" y="183933"/>
                      <a:pt x="2369255" y="183933"/>
                    </a:cubicBezTo>
                    <a:lnTo>
                      <a:pt x="83144" y="183933"/>
                    </a:lnTo>
                    <a:cubicBezTo>
                      <a:pt x="37225" y="183933"/>
                      <a:pt x="0" y="146708"/>
                      <a:pt x="0" y="100789"/>
                    </a:cubicBezTo>
                    <a:lnTo>
                      <a:pt x="0" y="83144"/>
                    </a:lnTo>
                    <a:cubicBezTo>
                      <a:pt x="0" y="61093"/>
                      <a:pt x="8760" y="39945"/>
                      <a:pt x="24352" y="24352"/>
                    </a:cubicBezTo>
                    <a:cubicBezTo>
                      <a:pt x="39945" y="8760"/>
                      <a:pt x="61093" y="0"/>
                      <a:pt x="83144" y="0"/>
                    </a:cubicBezTo>
                    <a:close/>
                  </a:path>
                </a:pathLst>
              </a:custGeom>
              <a:solidFill>
                <a:srgbClr val="FEFBEE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2452399" cy="222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1152860" y="168190"/>
              <a:ext cx="10109552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난독화 방식의 여러 변형에 대응할 수 있는 도구가 필요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542557" y="5559895"/>
            <a:ext cx="9311454" cy="1133136"/>
            <a:chOff x="0" y="0"/>
            <a:chExt cx="12415272" cy="151084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2415272" cy="1510848"/>
              <a:chOff x="0" y="0"/>
              <a:chExt cx="2452399" cy="298439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452399" cy="298439"/>
              </a:xfrm>
              <a:custGeom>
                <a:avLst/>
                <a:gdLst/>
                <a:ahLst/>
                <a:cxnLst/>
                <a:rect r="r" b="b" t="t" l="l"/>
                <a:pathLst>
                  <a:path h="298439" w="2452399">
                    <a:moveTo>
                      <a:pt x="83144" y="0"/>
                    </a:moveTo>
                    <a:lnTo>
                      <a:pt x="2369255" y="0"/>
                    </a:lnTo>
                    <a:cubicBezTo>
                      <a:pt x="2415174" y="0"/>
                      <a:pt x="2452399" y="37225"/>
                      <a:pt x="2452399" y="83144"/>
                    </a:cubicBezTo>
                    <a:lnTo>
                      <a:pt x="2452399" y="215295"/>
                    </a:lnTo>
                    <a:cubicBezTo>
                      <a:pt x="2452399" y="237346"/>
                      <a:pt x="2443640" y="258494"/>
                      <a:pt x="2428047" y="274087"/>
                    </a:cubicBezTo>
                    <a:cubicBezTo>
                      <a:pt x="2412454" y="289679"/>
                      <a:pt x="2391307" y="298439"/>
                      <a:pt x="2369255" y="298439"/>
                    </a:cubicBezTo>
                    <a:lnTo>
                      <a:pt x="83144" y="298439"/>
                    </a:lnTo>
                    <a:cubicBezTo>
                      <a:pt x="37225" y="298439"/>
                      <a:pt x="0" y="261214"/>
                      <a:pt x="0" y="215295"/>
                    </a:cubicBezTo>
                    <a:lnTo>
                      <a:pt x="0" y="83144"/>
                    </a:lnTo>
                    <a:cubicBezTo>
                      <a:pt x="0" y="61093"/>
                      <a:pt x="8760" y="39945"/>
                      <a:pt x="24352" y="24352"/>
                    </a:cubicBezTo>
                    <a:cubicBezTo>
                      <a:pt x="39945" y="8760"/>
                      <a:pt x="61093" y="0"/>
                      <a:pt x="83144" y="0"/>
                    </a:cubicBezTo>
                    <a:close/>
                  </a:path>
                </a:pathLst>
              </a:custGeom>
              <a:solidFill>
                <a:srgbClr val="FEFBEE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2452399" cy="3365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260702" y="168190"/>
              <a:ext cx="11893868" cy="1131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 b="true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명확한 평가 기준 필요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FP, FN 을 고려하기 위한 precision, recall 을 포함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542557" y="7150231"/>
            <a:ext cx="9311454" cy="1133136"/>
            <a:chOff x="0" y="0"/>
            <a:chExt cx="12415272" cy="1510848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2415272" cy="1510848"/>
              <a:chOff x="0" y="0"/>
              <a:chExt cx="2452399" cy="298439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452399" cy="298439"/>
              </a:xfrm>
              <a:custGeom>
                <a:avLst/>
                <a:gdLst/>
                <a:ahLst/>
                <a:cxnLst/>
                <a:rect r="r" b="b" t="t" l="l"/>
                <a:pathLst>
                  <a:path h="298439" w="2452399">
                    <a:moveTo>
                      <a:pt x="83144" y="0"/>
                    </a:moveTo>
                    <a:lnTo>
                      <a:pt x="2369255" y="0"/>
                    </a:lnTo>
                    <a:cubicBezTo>
                      <a:pt x="2415174" y="0"/>
                      <a:pt x="2452399" y="37225"/>
                      <a:pt x="2452399" y="83144"/>
                    </a:cubicBezTo>
                    <a:lnTo>
                      <a:pt x="2452399" y="215295"/>
                    </a:lnTo>
                    <a:cubicBezTo>
                      <a:pt x="2452399" y="237346"/>
                      <a:pt x="2443640" y="258494"/>
                      <a:pt x="2428047" y="274087"/>
                    </a:cubicBezTo>
                    <a:cubicBezTo>
                      <a:pt x="2412454" y="289679"/>
                      <a:pt x="2391307" y="298439"/>
                      <a:pt x="2369255" y="298439"/>
                    </a:cubicBezTo>
                    <a:lnTo>
                      <a:pt x="83144" y="298439"/>
                    </a:lnTo>
                    <a:cubicBezTo>
                      <a:pt x="37225" y="298439"/>
                      <a:pt x="0" y="261214"/>
                      <a:pt x="0" y="215295"/>
                    </a:cubicBezTo>
                    <a:lnTo>
                      <a:pt x="0" y="83144"/>
                    </a:lnTo>
                    <a:cubicBezTo>
                      <a:pt x="0" y="61093"/>
                      <a:pt x="8760" y="39945"/>
                      <a:pt x="24352" y="24352"/>
                    </a:cubicBezTo>
                    <a:cubicBezTo>
                      <a:pt x="39945" y="8760"/>
                      <a:pt x="61093" y="0"/>
                      <a:pt x="83144" y="0"/>
                    </a:cubicBezTo>
                    <a:close/>
                  </a:path>
                </a:pathLst>
              </a:custGeom>
              <a:solidFill>
                <a:srgbClr val="FEFBEE"/>
              </a:solidFill>
              <a:ln w="95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2452399" cy="3365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696994" y="165932"/>
              <a:ext cx="11021283" cy="1131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 b="true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결과를 시각화 하기 위한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LLM 학습에 사용할 데이터 전처리 방안 고려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DAGjfHCfzhI</dc:identifier>
  <dcterms:modified xsi:type="dcterms:W3CDTF">2011-08-01T06:04:30Z</dcterms:modified>
  <cp:revision>1</cp:revision>
  <dc:title>연구 개발의 필요성 연구 개발의 목표 및 내용 이해당사자 인터뷰 / 설문 인사이트 기대 효과 및 향후 확장 가능성 연구 개발의 추진전략 및 방법 AI 도구 활용 정보 참고문헌 (REFERENCE)</dc:title>
</cp:coreProperties>
</file>

<file path=docProps/thumbnail.jpeg>
</file>